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64" r:id="rId3"/>
    <p:sldId id="265" r:id="rId4"/>
    <p:sldId id="266" r:id="rId5"/>
    <p:sldId id="270" r:id="rId6"/>
    <p:sldId id="267" r:id="rId7"/>
    <p:sldId id="271" r:id="rId8"/>
    <p:sldId id="268" r:id="rId9"/>
    <p:sldId id="269" r:id="rId10"/>
    <p:sldId id="272" r:id="rId11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176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D8E3333-7D96-4096-871E-A5175EC11383}" type="datetimeFigureOut">
              <a:rPr lang="cs-CZ"/>
              <a:pPr>
                <a:defRPr/>
              </a:pPr>
              <a:t>7.12.2013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2EEF37A-B2E1-43A4-9286-22980FA672E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  <p:sp>
        <p:nvSpPr>
          <p:cNvPr id="4100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4337D7C-BF89-4201-9B29-926E479CB8D9}" type="slidenum">
              <a:rPr lang="cs-CZ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cs-CZ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DE117F-FF3D-4F7D-B0DC-669F63C7A8B8}" type="datetimeFigureOut">
              <a:rPr lang="cs-CZ"/>
              <a:pPr>
                <a:defRPr/>
              </a:pPr>
              <a:t>7.12.2013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6CCC4D-99BC-4F9D-AF0A-1409E5C1759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4B594-95D1-4ADA-A1E8-792148F66B41}" type="datetimeFigureOut">
              <a:rPr lang="cs-CZ"/>
              <a:pPr>
                <a:defRPr/>
              </a:pPr>
              <a:t>7.12.2013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90842E-DE98-43D7-BD5C-C6DFABBEF8E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380B15-8387-488E-9CFD-2D3D71C1E449}" type="datetimeFigureOut">
              <a:rPr lang="cs-CZ"/>
              <a:pPr>
                <a:defRPr/>
              </a:pPr>
              <a:t>7.12.2013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2EB2F-3344-4F76-A19B-7C53C63FE7B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C0AC14-AFF2-4786-9310-BD5C52CD1418}" type="datetimeFigureOut">
              <a:rPr lang="cs-CZ"/>
              <a:pPr>
                <a:defRPr/>
              </a:pPr>
              <a:t>7.12.2013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A5FA46-78E1-4736-A81E-0A8B1A73BE1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CE802-D26F-495A-B2DA-C4AF5B6CF497}" type="datetimeFigureOut">
              <a:rPr lang="cs-CZ"/>
              <a:pPr>
                <a:defRPr/>
              </a:pPr>
              <a:t>7.12.2013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A0D3AC-77A4-4F14-9046-A6CE791D21D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C27A7-894C-4D94-8158-589B39F34981}" type="datetimeFigureOut">
              <a:rPr lang="cs-CZ"/>
              <a:pPr>
                <a:defRPr/>
              </a:pPr>
              <a:t>7.12.2013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D1961-CB5C-47B3-8A2E-0F2AFA0212C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97F8A4-2646-4D75-ADB5-50BC7EBF9D66}" type="datetimeFigureOut">
              <a:rPr lang="cs-CZ"/>
              <a:pPr>
                <a:defRPr/>
              </a:pPr>
              <a:t>7.12.2013</a:t>
            </a:fld>
            <a:endParaRPr lang="cs-CZ"/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408B4C-C6C9-407E-B9EF-9623F93C802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1D5CD-8FF7-4EDE-A0BF-D4DAFDD1A016}" type="datetimeFigureOut">
              <a:rPr lang="cs-CZ"/>
              <a:pPr>
                <a:defRPr/>
              </a:pPr>
              <a:t>7.12.2013</a:t>
            </a:fld>
            <a:endParaRPr lang="cs-CZ"/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62B5C3-06B3-4AF6-BA10-E1BF069EB40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026F5-B673-4B9F-A3CA-652362DE414F}" type="datetimeFigureOut">
              <a:rPr lang="cs-CZ"/>
              <a:pPr>
                <a:defRPr/>
              </a:pPr>
              <a:t>7.12.2013</a:t>
            </a:fld>
            <a:endParaRPr lang="cs-CZ"/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CDD708-1897-44EE-9716-F920F704C6D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EEA07-E48E-4F04-B9EE-E4231D83685C}" type="datetimeFigureOut">
              <a:rPr lang="cs-CZ"/>
              <a:pPr>
                <a:defRPr/>
              </a:pPr>
              <a:t>7.12.2013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DB81B6-6A0A-45E2-897E-A1EEE1629C4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97F1D1-DEF2-4AA9-901A-434FC8D1494F}" type="datetimeFigureOut">
              <a:rPr lang="cs-CZ"/>
              <a:pPr>
                <a:defRPr/>
              </a:pPr>
              <a:t>7.12.2013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CB1E52-F6FC-4E03-9B6B-36098DB27B9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9BF2979-5913-4D63-80E9-43CC60B80A0F}" type="datetimeFigureOut">
              <a:rPr lang="cs-CZ"/>
              <a:pPr>
                <a:defRPr/>
              </a:pPr>
              <a:t>7.12.2013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124B7D0-B5FB-46C3-BFB5-ABF2E781381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5937"/>
          </a:xfrm>
        </p:spPr>
        <p:txBody>
          <a:bodyPr/>
          <a:lstStyle/>
          <a:p>
            <a:pPr eaLnBrk="1" hangingPunct="1"/>
            <a:endParaRPr lang="cs-CZ" smtClean="0"/>
          </a:p>
        </p:txBody>
      </p:sp>
      <p:sp>
        <p:nvSpPr>
          <p:cNvPr id="2051" name="Zástupný symbol pro obsah 5"/>
          <p:cNvSpPr>
            <a:spLocks noGrp="1"/>
          </p:cNvSpPr>
          <p:nvPr>
            <p:ph idx="1"/>
          </p:nvPr>
        </p:nvSpPr>
        <p:spPr>
          <a:xfrm>
            <a:off x="250825" y="2133600"/>
            <a:ext cx="8641655" cy="446405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cs-CZ" sz="2400" dirty="0" smtClean="0"/>
              <a:t>Název školy: </a:t>
            </a:r>
            <a:r>
              <a:rPr lang="cs-CZ" sz="1800" dirty="0" smtClean="0"/>
              <a:t>Střední zdravotnická škola a vyšší odborná škola zdravotnická Karlovy Vary</a:t>
            </a:r>
          </a:p>
          <a:p>
            <a:pPr eaLnBrk="1" hangingPunct="1">
              <a:buFont typeface="Arial" charset="0"/>
              <a:buNone/>
            </a:pPr>
            <a:r>
              <a:rPr lang="cs-CZ" sz="1800" dirty="0" smtClean="0"/>
              <a:t>Číslo projektu: CZ.1.07/1.5.00/34.0953 </a:t>
            </a:r>
          </a:p>
          <a:p>
            <a:pPr eaLnBrk="1" hangingPunct="1">
              <a:buFont typeface="Arial" charset="0"/>
              <a:buNone/>
            </a:pPr>
            <a:r>
              <a:rPr lang="cs-CZ" sz="2000" dirty="0" smtClean="0"/>
              <a:t>Vzdělávací materiál: </a:t>
            </a:r>
            <a:r>
              <a:rPr lang="cs-CZ" sz="2400" dirty="0" smtClean="0"/>
              <a:t>Zhotovení částečné snímatelné náhrady I. třídy</a:t>
            </a:r>
            <a:endParaRPr lang="cs-CZ" sz="2400" dirty="0" smtClean="0">
              <a:latin typeface="Arial" charset="0"/>
            </a:endParaRPr>
          </a:p>
          <a:p>
            <a:pPr eaLnBrk="1" hangingPunct="1">
              <a:buFont typeface="Arial" charset="0"/>
              <a:buNone/>
            </a:pPr>
            <a:r>
              <a:rPr lang="cs-CZ" sz="1800" dirty="0" smtClean="0"/>
              <a:t>Šablona III/2 Inovace a zkvalitnění výuky prostřednictvím ICT</a:t>
            </a:r>
          </a:p>
          <a:p>
            <a:pPr eaLnBrk="1" hangingPunct="1">
              <a:buFont typeface="Arial" charset="0"/>
              <a:buNone/>
            </a:pPr>
            <a:r>
              <a:rPr lang="cs-CZ" sz="2400" dirty="0" smtClean="0"/>
              <a:t>Název materiálu: </a:t>
            </a:r>
            <a:r>
              <a:rPr lang="cs-CZ" sz="1800" dirty="0" smtClean="0"/>
              <a:t>VY_32_INOVACE_ZSP.4.10</a:t>
            </a:r>
          </a:p>
          <a:p>
            <a:pPr eaLnBrk="1" hangingPunct="1">
              <a:buFont typeface="Arial" charset="0"/>
              <a:buNone/>
            </a:pPr>
            <a:r>
              <a:rPr lang="cs-CZ" sz="2400" dirty="0" smtClean="0"/>
              <a:t>Datum tvorby: 7. 11. 2013</a:t>
            </a:r>
            <a:endParaRPr lang="cs-CZ" sz="1800" dirty="0" smtClean="0"/>
          </a:p>
          <a:p>
            <a:pPr eaLnBrk="1" hangingPunct="1">
              <a:buFont typeface="Arial" charset="0"/>
              <a:buNone/>
            </a:pPr>
            <a:r>
              <a:rPr lang="cs-CZ" sz="1800" dirty="0" smtClean="0"/>
              <a:t>Vyučovací předmět, ročník, obor: ZSP, 4. ročník, Asistent zubního technika</a:t>
            </a:r>
          </a:p>
          <a:p>
            <a:pPr eaLnBrk="1" hangingPunct="1">
              <a:buFont typeface="Arial" charset="0"/>
              <a:buNone/>
            </a:pPr>
            <a:r>
              <a:rPr lang="cs-CZ" sz="2400" dirty="0" smtClean="0"/>
              <a:t>Autor: </a:t>
            </a:r>
            <a:r>
              <a:rPr lang="cs-CZ" sz="1800" dirty="0" smtClean="0"/>
              <a:t>Mgr. Martina Nová</a:t>
            </a:r>
          </a:p>
          <a:p>
            <a:pPr eaLnBrk="1" hangingPunct="1">
              <a:buFont typeface="Arial" charset="0"/>
              <a:buNone/>
            </a:pPr>
            <a:r>
              <a:rPr lang="cs-CZ" sz="2400" dirty="0" smtClean="0"/>
              <a:t>Anotace:</a:t>
            </a:r>
            <a:r>
              <a:rPr lang="cs-CZ" sz="1600" dirty="0" smtClean="0"/>
              <a:t> </a:t>
            </a:r>
            <a:r>
              <a:rPr lang="cs-CZ" sz="1600" dirty="0" smtClean="0">
                <a:latin typeface="Times New Roman" pitchFamily="18" charset="0"/>
              </a:rPr>
              <a:t>Vzdělávací materiál využívá ICT při výuce a tím inovuje výuku praktického vyučování, zároveň motivuje a aktivuje žáky. Seznamuje  se zhotovením snímatelného můstku s předním a zadním patrovým třmenem.</a:t>
            </a:r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type="title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55650" y="277813"/>
            <a:ext cx="7489825" cy="1566862"/>
          </a:xfr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cs-CZ" dirty="0" smtClean="0"/>
              <a:t>Zdroje:</a:t>
            </a:r>
          </a:p>
          <a:p>
            <a:pPr>
              <a:buNone/>
            </a:pPr>
            <a:r>
              <a:rPr lang="cs-CZ" sz="1400" dirty="0" smtClean="0"/>
              <a:t>Obr. 1-11: Fotografie zhotovila, není-li uvedeno jinak, Mgr. Hana Chalupná.</a:t>
            </a:r>
          </a:p>
          <a:p>
            <a:pPr>
              <a:buNone/>
            </a:pPr>
            <a:r>
              <a:rPr lang="cs-CZ" sz="1400" dirty="0" smtClean="0"/>
              <a:t>Na fotografiích jsou náhrady, zhotovené žáky SZŠ a VOŠZ Karlovy Vary.</a:t>
            </a:r>
            <a:endParaRPr lang="cs-CZ" sz="1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684213" y="1341438"/>
            <a:ext cx="7704137" cy="3743325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ctr">
              <a:buFont typeface="Arial" charset="0"/>
              <a:buNone/>
              <a:defRPr/>
            </a:pPr>
            <a:r>
              <a:rPr lang="cs-CZ" sz="6000" b="1" dirty="0" smtClean="0">
                <a:solidFill>
                  <a:schemeClr val="accent6">
                    <a:lumMod val="75000"/>
                  </a:schemeClr>
                </a:solidFill>
              </a:rPr>
              <a:t>Zhotovení částečné snímatelné náhrady I. třídy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smtClean="0">
                <a:solidFill>
                  <a:srgbClr val="3366FF"/>
                </a:solidFill>
                <a:latin typeface="Arial" charset="0"/>
              </a:rPr>
              <a:t>Analýza modelu</a:t>
            </a:r>
          </a:p>
        </p:txBody>
      </p:sp>
      <p:sp>
        <p:nvSpPr>
          <p:cNvPr id="1741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cs-CZ" b="1" dirty="0" smtClean="0">
                <a:solidFill>
                  <a:srgbClr val="376092"/>
                </a:solidFill>
                <a:latin typeface="Times New Roman" pitchFamily="18" charset="0"/>
                <a:cs typeface="Times New Roman" pitchFamily="18" charset="0"/>
              </a:rPr>
              <a:t>analýza modelu na </a:t>
            </a:r>
            <a:r>
              <a:rPr lang="cs-CZ" b="1" dirty="0" err="1" smtClean="0">
                <a:solidFill>
                  <a:srgbClr val="376092"/>
                </a:solidFill>
                <a:latin typeface="Times New Roman" pitchFamily="18" charset="0"/>
                <a:cs typeface="Times New Roman" pitchFamily="18" charset="0"/>
              </a:rPr>
              <a:t>paralelometru</a:t>
            </a:r>
            <a:r>
              <a:rPr lang="cs-CZ" b="1" dirty="0" smtClean="0">
                <a:solidFill>
                  <a:srgbClr val="376092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vyznačíme osu nasazení, </a:t>
            </a:r>
            <a:r>
              <a:rPr lang="cs-CZ" b="1" dirty="0" err="1" smtClean="0">
                <a:latin typeface="Times New Roman" pitchFamily="18" charset="0"/>
                <a:cs typeface="Times New Roman" pitchFamily="18" charset="0"/>
              </a:rPr>
              <a:t>analyzační</a:t>
            </a: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 tyčinkou přes artikulační papír vyznačíme linii maximální </a:t>
            </a:r>
            <a:r>
              <a:rPr lang="cs-CZ" b="1" dirty="0" err="1" smtClean="0">
                <a:latin typeface="Times New Roman" pitchFamily="18" charset="0"/>
                <a:cs typeface="Times New Roman" pitchFamily="18" charset="0"/>
              </a:rPr>
              <a:t>konvexity</a:t>
            </a: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 na zubech, kde budou ukotveny spony, kalibrovaným terčíkem příslušné velikosti (0,25 - 0,5 – 0,75 mm) určíme konec retenčního ramene.</a:t>
            </a:r>
          </a:p>
          <a:p>
            <a:pPr eaLnBrk="1" hangingPunct="1">
              <a:buFont typeface="Wingdings 2" pitchFamily="18" charset="2"/>
              <a:buNone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cs-CZ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zákres budoucí náhrady</a:t>
            </a:r>
          </a:p>
          <a:p>
            <a:pPr eaLnBrk="1" hangingPunct="1">
              <a:buFont typeface="Wingdings 2" pitchFamily="18" charset="2"/>
              <a:buNone/>
            </a:pPr>
            <a:r>
              <a:rPr lang="cs-CZ" sz="1800" b="1" dirty="0" smtClean="0">
                <a:latin typeface="Times New Roman" pitchFamily="18" charset="0"/>
                <a:cs typeface="Times New Roman" pitchFamily="18" charset="0"/>
              </a:rPr>
              <a:t>Viz vzdělávací materiál VY_32_INOVACE_ZSP.4.09</a:t>
            </a:r>
          </a:p>
        </p:txBody>
      </p:sp>
      <p:pic>
        <p:nvPicPr>
          <p:cNvPr id="17412" name="Picture 4" descr="100_10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64388" y="4652963"/>
            <a:ext cx="1584325" cy="15414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r>
              <a:rPr lang="cs-CZ" b="1" smtClean="0">
                <a:solidFill>
                  <a:srgbClr val="3366FF"/>
                </a:solidFill>
                <a:latin typeface="Arial" charset="0"/>
              </a:rPr>
              <a:t>Dublování modelu</a:t>
            </a:r>
          </a:p>
        </p:txBody>
      </p:sp>
      <p:sp>
        <p:nvSpPr>
          <p:cNvPr id="18435" name="Rectangle 3"/>
          <p:cNvSpPr>
            <a:spLocks noGrp="1"/>
          </p:cNvSpPr>
          <p:nvPr>
            <p:ph type="body" idx="1"/>
          </p:nvPr>
        </p:nvSpPr>
        <p:spPr>
          <a:xfrm>
            <a:off x="457200" y="1125538"/>
            <a:ext cx="8229600" cy="5732462"/>
          </a:xfrm>
        </p:spPr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cs-CZ" sz="2800" dirty="0" smtClean="0">
                <a:latin typeface="Times New Roman" pitchFamily="18" charset="0"/>
                <a:cs typeface="Times New Roman" pitchFamily="18" charset="0"/>
              </a:rPr>
              <a:t>Dublování pomocí silikonu.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endParaRPr lang="cs-CZ" sz="2800" dirty="0" smtClean="0">
              <a:latin typeface="Arial" charset="0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endParaRPr lang="cs-CZ" sz="2800" dirty="0" smtClean="0">
              <a:latin typeface="Arial" charset="0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endParaRPr lang="cs-CZ" sz="2800" dirty="0" smtClean="0">
              <a:latin typeface="Arial" charset="0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endParaRPr lang="cs-CZ" sz="2800" dirty="0" smtClean="0">
              <a:latin typeface="Arial" charset="0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endParaRPr lang="cs-CZ" sz="2800" dirty="0" smtClean="0">
              <a:latin typeface="Arial" charset="0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endParaRPr lang="cs-CZ" sz="2800" dirty="0" smtClean="0">
              <a:latin typeface="Arial" charset="0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endParaRPr lang="cs-CZ" sz="2800" dirty="0" smtClean="0">
              <a:latin typeface="Arial" charset="0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endParaRPr lang="cs-CZ" sz="2800" dirty="0" smtClean="0">
              <a:latin typeface="Arial" charset="0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endParaRPr lang="cs-CZ" sz="2800" dirty="0" smtClean="0">
              <a:latin typeface="Arial" charset="0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cs-CZ" sz="2800" dirty="0" smtClean="0">
                <a:latin typeface="Times New Roman" pitchFamily="18" charset="0"/>
                <a:cs typeface="Times New Roman" pitchFamily="18" charset="0"/>
              </a:rPr>
              <a:t>Dublování pomocí </a:t>
            </a:r>
            <a:r>
              <a:rPr lang="cs-CZ" sz="2800" dirty="0" err="1" smtClean="0">
                <a:latin typeface="Times New Roman" pitchFamily="18" charset="0"/>
                <a:cs typeface="Times New Roman" pitchFamily="18" charset="0"/>
              </a:rPr>
              <a:t>hydrokoloidní</a:t>
            </a:r>
            <a:r>
              <a:rPr lang="cs-CZ" sz="2800" dirty="0" smtClean="0">
                <a:latin typeface="Times New Roman" pitchFamily="18" charset="0"/>
                <a:cs typeface="Times New Roman" pitchFamily="18" charset="0"/>
              </a:rPr>
              <a:t> otiskovací hmoty 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cs-CZ" sz="2800" dirty="0" err="1" smtClean="0">
                <a:latin typeface="Times New Roman" pitchFamily="18" charset="0"/>
                <a:cs typeface="Times New Roman" pitchFamily="18" charset="0"/>
              </a:rPr>
              <a:t>Geldouble</a:t>
            </a:r>
            <a:r>
              <a:rPr lang="cs-CZ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8437" name="Picture 5" descr="DSC_17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3800" y="2420938"/>
            <a:ext cx="2879725" cy="3313112"/>
          </a:xfrm>
          <a:prstGeom prst="rect">
            <a:avLst/>
          </a:prstGeom>
          <a:noFill/>
        </p:spPr>
      </p:pic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1989138"/>
            <a:ext cx="338455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971550" y="2133600"/>
            <a:ext cx="12969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>
                <a:solidFill>
                  <a:schemeClr val="bg1"/>
                </a:solidFill>
              </a:rPr>
              <a:t>Obr. 1</a:t>
            </a:r>
          </a:p>
        </p:txBody>
      </p:sp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5272088" y="2513013"/>
            <a:ext cx="819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/>
              <a:t>Obr. 2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smtClean="0">
                <a:solidFill>
                  <a:srgbClr val="3366FF"/>
                </a:solidFill>
                <a:latin typeface="Arial" charset="0"/>
              </a:rPr>
              <a:t>Zhotovení licího modelu</a:t>
            </a:r>
          </a:p>
        </p:txBody>
      </p:sp>
      <p:pic>
        <p:nvPicPr>
          <p:cNvPr id="22532" name="Picture 4" descr="DSC_17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2708275"/>
            <a:ext cx="2233612" cy="2663825"/>
          </a:xfrm>
          <a:prstGeom prst="rect">
            <a:avLst/>
          </a:prstGeom>
          <a:noFill/>
        </p:spPr>
      </p:pic>
      <p:pic>
        <p:nvPicPr>
          <p:cNvPr id="22534" name="Picture 6" descr="100_093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87900" y="2781300"/>
            <a:ext cx="3024188" cy="2560638"/>
          </a:xfrm>
          <a:noFill/>
          <a:ln/>
        </p:spPr>
      </p:pic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179388" y="1720850"/>
            <a:ext cx="92614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Zhotovenou formu odlijeme </a:t>
            </a:r>
            <a:r>
              <a:rPr lang="cs-CZ" sz="2000" dirty="0" err="1">
                <a:latin typeface="Times New Roman" pitchFamily="18" charset="0"/>
                <a:cs typeface="Times New Roman" pitchFamily="18" charset="0"/>
              </a:rPr>
              <a:t>zatmelovací</a:t>
            </a:r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 hmotou a vysušíme cca 20 minut na  200°C. </a:t>
            </a:r>
          </a:p>
          <a:p>
            <a:r>
              <a:rPr lang="cs-CZ" sz="2000" dirty="0">
                <a:latin typeface="Times New Roman" pitchFamily="18" charset="0"/>
                <a:cs typeface="Times New Roman" pitchFamily="18" charset="0"/>
              </a:rPr>
              <a:t>Potom ji nastříkáme vytvrzovacím sprejem.</a:t>
            </a:r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4500563" y="5537200"/>
            <a:ext cx="37433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dirty="0">
                <a:latin typeface="Times New Roman" pitchFamily="18" charset="0"/>
                <a:cs typeface="Times New Roman" pitchFamily="18" charset="0"/>
              </a:rPr>
              <a:t>Modelace snímatelného </a:t>
            </a: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můstku</a:t>
            </a:r>
            <a:r>
              <a:rPr lang="cs-CZ" dirty="0" smtClean="0"/>
              <a:t>.</a:t>
            </a:r>
            <a:endParaRPr lang="cs-CZ" dirty="0"/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1023938" y="2706688"/>
            <a:ext cx="6762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400">
                <a:solidFill>
                  <a:schemeClr val="bg1"/>
                </a:solidFill>
              </a:rPr>
              <a:t>Obr. 3</a:t>
            </a:r>
          </a:p>
        </p:txBody>
      </p:sp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4767263" y="2851150"/>
            <a:ext cx="6762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400">
                <a:solidFill>
                  <a:schemeClr val="bg1"/>
                </a:solidFill>
              </a:rPr>
              <a:t>Obr. 4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smtClean="0">
                <a:solidFill>
                  <a:srgbClr val="3366FF"/>
                </a:solidFill>
                <a:latin typeface="Arial" charset="0"/>
              </a:rPr>
              <a:t>Zhotovení formy</a:t>
            </a:r>
          </a:p>
        </p:txBody>
      </p:sp>
      <p:sp>
        <p:nvSpPr>
          <p:cNvPr id="19461" name="Rectangle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cs-CZ" sz="1800" dirty="0" smtClean="0">
                <a:latin typeface="Times New Roman" pitchFamily="18" charset="0"/>
                <a:cs typeface="Times New Roman" pitchFamily="18" charset="0"/>
              </a:rPr>
              <a:t>Zatmelíme pomocí manžety a licí prohlubně</a:t>
            </a:r>
          </a:p>
        </p:txBody>
      </p:sp>
      <p:pic>
        <p:nvPicPr>
          <p:cNvPr id="19463" name="Picture 7" descr="DSC_27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9338" y="3860800"/>
            <a:ext cx="3816350" cy="2536825"/>
          </a:xfrm>
          <a:prstGeom prst="rect">
            <a:avLst/>
          </a:prstGeom>
          <a:noFill/>
        </p:spPr>
      </p:pic>
      <p:pic>
        <p:nvPicPr>
          <p:cNvPr id="19464" name="Picture 8" descr="DSC_27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4213" y="2060575"/>
            <a:ext cx="3887787" cy="2586038"/>
          </a:xfrm>
          <a:prstGeom prst="rect">
            <a:avLst/>
          </a:prstGeom>
          <a:noFill/>
        </p:spPr>
      </p:pic>
      <p:pic>
        <p:nvPicPr>
          <p:cNvPr id="19465" name="Picture 2" descr="E:\licí technika foto\P103051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1500" y="1341438"/>
            <a:ext cx="1244600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6877050" y="1700213"/>
            <a:ext cx="2266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dirty="0">
                <a:latin typeface="Times New Roman" pitchFamily="18" charset="0"/>
                <a:cs typeface="Times New Roman" pitchFamily="18" charset="0"/>
              </a:rPr>
              <a:t>Vakuová míchačka</a:t>
            </a:r>
          </a:p>
        </p:txBody>
      </p:sp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592138" y="5321300"/>
            <a:ext cx="35445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dirty="0">
                <a:latin typeface="Times New Roman" pitchFamily="18" charset="0"/>
                <a:cs typeface="Times New Roman" pitchFamily="18" charset="0"/>
              </a:rPr>
              <a:t>Odstranění licí prohlubně a manžety</a:t>
            </a:r>
          </a:p>
        </p:txBody>
      </p:sp>
      <p:sp>
        <p:nvSpPr>
          <p:cNvPr id="19468" name="Text Box 12"/>
          <p:cNvSpPr txBox="1">
            <a:spLocks noChangeArrowheads="1"/>
          </p:cNvSpPr>
          <p:nvPr/>
        </p:nvSpPr>
        <p:spPr bwMode="auto">
          <a:xfrm>
            <a:off x="6300788" y="3017838"/>
            <a:ext cx="820737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200" b="1"/>
              <a:t>Obr. 5</a:t>
            </a:r>
          </a:p>
        </p:txBody>
      </p:sp>
      <p:sp>
        <p:nvSpPr>
          <p:cNvPr id="19469" name="Text Box 13"/>
          <p:cNvSpPr txBox="1">
            <a:spLocks noChangeArrowheads="1"/>
          </p:cNvSpPr>
          <p:nvPr/>
        </p:nvSpPr>
        <p:spPr bwMode="auto">
          <a:xfrm>
            <a:off x="663575" y="4219575"/>
            <a:ext cx="67172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400" dirty="0"/>
              <a:t>Obr. 5</a:t>
            </a:r>
          </a:p>
        </p:txBody>
      </p:sp>
      <p:sp>
        <p:nvSpPr>
          <p:cNvPr id="19470" name="Text Box 14"/>
          <p:cNvSpPr txBox="1">
            <a:spLocks noChangeArrowheads="1"/>
          </p:cNvSpPr>
          <p:nvPr/>
        </p:nvSpPr>
        <p:spPr bwMode="auto">
          <a:xfrm>
            <a:off x="4840288" y="6092825"/>
            <a:ext cx="8191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400" dirty="0"/>
              <a:t>Obr. 6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DSC_2614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16013" y="692150"/>
            <a:ext cx="7056437" cy="5099050"/>
          </a:xfrm>
        </p:spPr>
      </p:pic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1403350" y="5969000"/>
            <a:ext cx="66976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2400" dirty="0">
                <a:latin typeface="Times New Roman" pitchFamily="18" charset="0"/>
                <a:cs typeface="Times New Roman" pitchFamily="18" charset="0"/>
              </a:rPr>
              <a:t>Průřez odlitou formou s homogenním odlitkem.</a:t>
            </a:r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1331913" y="1114425"/>
            <a:ext cx="14398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dirty="0">
                <a:solidFill>
                  <a:schemeClr val="bg1"/>
                </a:solidFill>
              </a:rPr>
              <a:t>Obr. 7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cs-CZ" b="1" dirty="0" smtClean="0">
                <a:solidFill>
                  <a:srgbClr val="3366FF"/>
                </a:solidFill>
                <a:latin typeface="Arial" charset="0"/>
              </a:rPr>
              <a:t>        Opracování</a:t>
            </a:r>
            <a:r>
              <a:rPr lang="cs-CZ" dirty="0" smtClean="0"/>
              <a:t>         </a:t>
            </a:r>
            <a:r>
              <a:rPr lang="cs-CZ" sz="1400" dirty="0" smtClean="0"/>
              <a:t>Obr. 8</a:t>
            </a:r>
            <a:endParaRPr lang="cs-CZ" sz="1400" b="1" dirty="0" smtClean="0">
              <a:solidFill>
                <a:srgbClr val="3366FF"/>
              </a:solidFill>
              <a:latin typeface="Arial" charset="0"/>
            </a:endParaRPr>
          </a:p>
        </p:txBody>
      </p:sp>
      <p:sp>
        <p:nvSpPr>
          <p:cNvPr id="20483" name="Rectangle 3"/>
          <p:cNvSpPr>
            <a:spLocks noGrp="1"/>
          </p:cNvSpPr>
          <p:nvPr>
            <p:ph type="body" idx="1"/>
          </p:nvPr>
        </p:nvSpPr>
        <p:spPr>
          <a:xfrm>
            <a:off x="457200" y="1341438"/>
            <a:ext cx="8507288" cy="5255914"/>
          </a:xfrm>
        </p:spPr>
        <p:txBody>
          <a:bodyPr/>
          <a:lstStyle/>
          <a:p>
            <a:pPr>
              <a:buNone/>
            </a:pPr>
            <a:r>
              <a:rPr lang="cs-CZ" sz="2800" dirty="0" smtClean="0">
                <a:latin typeface="Times New Roman" pitchFamily="18" charset="0"/>
                <a:cs typeface="Times New Roman" pitchFamily="18" charset="0"/>
              </a:rPr>
              <a:t>Odříznutí vtokové soustavy.</a:t>
            </a:r>
          </a:p>
          <a:p>
            <a:pPr>
              <a:buNone/>
            </a:pPr>
            <a:r>
              <a:rPr lang="cs-CZ" sz="2800" dirty="0" smtClean="0">
                <a:latin typeface="Times New Roman" pitchFamily="18" charset="0"/>
                <a:cs typeface="Times New Roman" pitchFamily="18" charset="0"/>
              </a:rPr>
              <a:t>Dosazení, pomocí artikul. papíru.</a:t>
            </a:r>
          </a:p>
          <a:p>
            <a:pPr>
              <a:buNone/>
            </a:pPr>
            <a:r>
              <a:rPr lang="cs-CZ" sz="2800" dirty="0" smtClean="0">
                <a:latin typeface="Times New Roman" pitchFamily="18" charset="0"/>
                <a:cs typeface="Times New Roman" pitchFamily="18" charset="0"/>
              </a:rPr>
              <a:t>Opracování, </a:t>
            </a:r>
          </a:p>
          <a:p>
            <a:pPr>
              <a:buNone/>
            </a:pPr>
            <a:r>
              <a:rPr lang="cs-CZ" sz="2800" dirty="0" err="1" smtClean="0">
                <a:latin typeface="Times New Roman" pitchFamily="18" charset="0"/>
                <a:cs typeface="Times New Roman" pitchFamily="18" charset="0"/>
              </a:rPr>
              <a:t>předleštění</a:t>
            </a:r>
            <a:r>
              <a:rPr lang="cs-CZ" sz="2800" dirty="0" smtClean="0">
                <a:latin typeface="Times New Roman" pitchFamily="18" charset="0"/>
                <a:cs typeface="Times New Roman" pitchFamily="18" charset="0"/>
              </a:rPr>
              <a:t> v galvanické leštičce.</a:t>
            </a:r>
          </a:p>
          <a:p>
            <a:pPr>
              <a:buNone/>
            </a:pPr>
            <a:r>
              <a:rPr lang="cs-CZ" sz="2800" dirty="0" smtClean="0">
                <a:latin typeface="Times New Roman" pitchFamily="18" charset="0"/>
                <a:cs typeface="Times New Roman" pitchFamily="18" charset="0"/>
              </a:rPr>
              <a:t>Vygumování a závěrečné leštění.</a:t>
            </a:r>
          </a:p>
          <a:p>
            <a:pPr>
              <a:buNone/>
            </a:pPr>
            <a:r>
              <a:rPr lang="cs-CZ" sz="1400" dirty="0" smtClean="0"/>
              <a:t>                              Obr. 9                                                                                                  Obr. 10</a:t>
            </a:r>
          </a:p>
        </p:txBody>
      </p:sp>
      <p:pic>
        <p:nvPicPr>
          <p:cNvPr id="20484" name="Picture 4" descr="100_10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1124744"/>
            <a:ext cx="2881313" cy="2228850"/>
          </a:xfrm>
          <a:prstGeom prst="rect">
            <a:avLst/>
          </a:prstGeom>
          <a:noFill/>
        </p:spPr>
      </p:pic>
      <p:pic>
        <p:nvPicPr>
          <p:cNvPr id="20485" name="Picture 5" descr="100_10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4149080"/>
            <a:ext cx="3024336" cy="2480673"/>
          </a:xfrm>
          <a:prstGeom prst="rect">
            <a:avLst/>
          </a:prstGeom>
          <a:noFill/>
        </p:spPr>
      </p:pic>
      <p:pic>
        <p:nvPicPr>
          <p:cNvPr id="20486" name="Picture 6" descr="100_100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4149080"/>
            <a:ext cx="2951162" cy="2457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 idx="4294967295"/>
          </p:nvPr>
        </p:nvSpPr>
        <p:spPr>
          <a:xfrm>
            <a:off x="323528" y="274638"/>
            <a:ext cx="8568952" cy="1143000"/>
          </a:xfrm>
        </p:spPr>
        <p:txBody>
          <a:bodyPr/>
          <a:lstStyle/>
          <a:p>
            <a:r>
              <a:rPr lang="cs-CZ" b="1" dirty="0" smtClean="0">
                <a:solidFill>
                  <a:srgbClr val="3366FF"/>
                </a:solidFill>
                <a:latin typeface="Arial" charset="0"/>
              </a:rPr>
              <a:t>Hotová, vyleštěná konstrukce.</a:t>
            </a:r>
          </a:p>
        </p:txBody>
      </p:sp>
      <p:pic>
        <p:nvPicPr>
          <p:cNvPr id="1026" name="Picture 2" descr="C:\Users\Chalupna\Desktop\Nová složka\100_10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916832"/>
            <a:ext cx="5059363" cy="4254500"/>
          </a:xfrm>
          <a:prstGeom prst="rect">
            <a:avLst/>
          </a:prstGeom>
          <a:noFill/>
        </p:spPr>
      </p:pic>
      <p:sp>
        <p:nvSpPr>
          <p:cNvPr id="5" name="TextovéPole 4"/>
          <p:cNvSpPr txBox="1"/>
          <p:nvPr/>
        </p:nvSpPr>
        <p:spPr>
          <a:xfrm>
            <a:off x="2339752" y="2204864"/>
            <a:ext cx="924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Obr. 11</a:t>
            </a:r>
            <a:endParaRPr lang="cs-CZ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433</TotalTime>
  <Words>324</Words>
  <Application>Microsoft Office PowerPoint</Application>
  <PresentationFormat>Předvádění na obrazovce (4:3)</PresentationFormat>
  <Paragraphs>57</Paragraphs>
  <Slides>10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Motiv sady Office</vt:lpstr>
      <vt:lpstr>Snímek 1</vt:lpstr>
      <vt:lpstr>Snímek 2</vt:lpstr>
      <vt:lpstr>Analýza modelu</vt:lpstr>
      <vt:lpstr>Dublování modelu</vt:lpstr>
      <vt:lpstr>Zhotovení licího modelu</vt:lpstr>
      <vt:lpstr>Zhotovení formy</vt:lpstr>
      <vt:lpstr>Snímek 7</vt:lpstr>
      <vt:lpstr>        Opracování         Obr. 8</vt:lpstr>
      <vt:lpstr>Hotová, vyleštěná konstrukce.</vt:lpstr>
      <vt:lpstr>Snímek 10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Hana Chalupná</dc:creator>
  <cp:lastModifiedBy>Chalupna</cp:lastModifiedBy>
  <cp:revision>67</cp:revision>
  <dcterms:created xsi:type="dcterms:W3CDTF">2012-09-08T10:46:23Z</dcterms:created>
  <dcterms:modified xsi:type="dcterms:W3CDTF">2013-12-07T20:20:34Z</dcterms:modified>
</cp:coreProperties>
</file>